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
      <p:font typeface="Average"/>
      <p:regular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Average-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630cf4252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630cf4252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630cf4252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630cf4252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Nano Satellite </a:t>
            </a:r>
            <a:endParaRPr/>
          </a:p>
          <a:p>
            <a:pPr indent="0" lvl="0" marL="0" rtl="0" algn="l">
              <a:spcBef>
                <a:spcPts val="0"/>
              </a:spcBef>
              <a:spcAft>
                <a:spcPts val="0"/>
              </a:spcAft>
              <a:buNone/>
            </a:pPr>
            <a:r>
              <a:rPr lang="en-GB"/>
              <a:t>					</a:t>
            </a:r>
            <a:endParaRPr/>
          </a:p>
        </p:txBody>
      </p:sp>
      <p:sp>
        <p:nvSpPr>
          <p:cNvPr id="229" name="Google Shape;229;p17"/>
          <p:cNvSpPr txBox="1"/>
          <p:nvPr>
            <p:ph idx="1" type="subTitle"/>
          </p:nvPr>
        </p:nvSpPr>
        <p:spPr>
          <a:xfrm>
            <a:off x="5330400" y="2264000"/>
            <a:ext cx="3470700" cy="822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By:</a:t>
            </a:r>
            <a:endParaRPr/>
          </a:p>
          <a:p>
            <a:pPr indent="457200" lvl="0" marL="0" rtl="0" algn="l">
              <a:lnSpc>
                <a:spcPct val="115000"/>
              </a:lnSpc>
              <a:spcBef>
                <a:spcPts val="1600"/>
              </a:spcBef>
              <a:spcAft>
                <a:spcPts val="0"/>
              </a:spcAft>
              <a:buNone/>
            </a:pPr>
            <a:r>
              <a:rPr lang="en-GB"/>
              <a:t>S. Hrithik Sriram </a:t>
            </a:r>
            <a:endParaRPr/>
          </a:p>
          <a:p>
            <a:pPr indent="457200" lvl="0" marL="0" rtl="0" algn="l">
              <a:lnSpc>
                <a:spcPct val="50000"/>
              </a:lnSpc>
              <a:spcBef>
                <a:spcPts val="1600"/>
              </a:spcBef>
              <a:spcAft>
                <a:spcPts val="1600"/>
              </a:spcAft>
              <a:buNone/>
            </a:pPr>
            <a:r>
              <a:rPr lang="en-GB"/>
              <a:t>K.Amsath Khan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Nano Satellite :</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Block Diagram</a:t>
            </a:r>
            <a:endParaRPr sz="1800">
              <a:solidFill>
                <a:srgbClr val="CACACA"/>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Working</a:t>
            </a:r>
            <a:endParaRPr sz="1800">
              <a:solidFill>
                <a:srgbClr val="CACACA"/>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Uses in Various Domains</a:t>
            </a:r>
            <a:endParaRPr sz="1800">
              <a:solidFill>
                <a:srgbClr val="CACACA"/>
              </a:solidFill>
              <a:latin typeface="Average"/>
              <a:ea typeface="Average"/>
              <a:cs typeface="Average"/>
              <a:sym typeface="Average"/>
            </a:endParaRPr>
          </a:p>
        </p:txBody>
      </p:sp>
      <p:sp>
        <p:nvSpPr>
          <p:cNvPr id="241" name="Google Shape;241;p1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7" name="Google Shape;247;p19"/>
          <p:cNvSpPr txBox="1"/>
          <p:nvPr>
            <p:ph idx="1" type="body"/>
          </p:nvPr>
        </p:nvSpPr>
        <p:spPr>
          <a:xfrm>
            <a:off x="1297500" y="1567550"/>
            <a:ext cx="49926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rPr lang="en-GB"/>
              <a:t>A Nano satellite, miniaturized satellite, or cubesat is a satellite of low mass and size, usually under 50 kg . While all such satellites can be referred to as "Nano", different classifications are used to categorize them based on mass. Satellites can be built small to reduce the large economic cost of launch vehicles and the costs associated with construction. Miniature satellites, especially in large numbers, may be more useful than fewer, larger ones for some purposes – for example, gathering of scientific data and radio relay. Technical challenges in the construction of small satellites may include the lack of sufficient power storage or of room for a propulsion system.</a:t>
            </a:r>
            <a:endParaRPr/>
          </a:p>
        </p:txBody>
      </p:sp>
      <p:pic>
        <p:nvPicPr>
          <p:cNvPr id="248" name="Google Shape;248;p19"/>
          <p:cNvPicPr preferRelativeResize="0"/>
          <p:nvPr/>
        </p:nvPicPr>
        <p:blipFill>
          <a:blip r:embed="rId3">
            <a:alphaModFix/>
          </a:blip>
          <a:stretch>
            <a:fillRect/>
          </a:stretch>
        </p:blipFill>
        <p:spPr>
          <a:xfrm>
            <a:off x="6359150" y="1662650"/>
            <a:ext cx="2549100" cy="21747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4" name="Google Shape;254;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5" name="Google Shape;255;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solidFill>
                  <a:srgbClr val="FFFFFF"/>
                </a:solidFill>
              </a:rPr>
              <a:t>ORBIT INSERTION COST IS HIGHER, DUE TO THE WEIGHT CAPACITY (usually Ranges From 1 ton  upto 10 tons ).</a:t>
            </a:r>
            <a:endParaRPr b="1">
              <a:solidFill>
                <a:srgbClr val="FFFFFF"/>
              </a:solidFill>
            </a:endParaRPr>
          </a:p>
        </p:txBody>
      </p:sp>
      <p:sp>
        <p:nvSpPr>
          <p:cNvPr id="256" name="Google Shape;256;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7" name="Google Shape;257;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solidFill>
                  <a:srgbClr val="FFFFFF"/>
                </a:solidFill>
              </a:rPr>
              <a:t>VERY HIGH COST FOR MANUFACTURING AND DESIGNING</a:t>
            </a:r>
            <a:r>
              <a:rPr lang="en-GB">
                <a:solidFill>
                  <a:srgbClr val="FFFFFF"/>
                </a:solidFill>
              </a:rPr>
              <a:t> </a:t>
            </a:r>
            <a:r>
              <a:rPr b="1" lang="en-GB">
                <a:solidFill>
                  <a:srgbClr val="FFFFFF"/>
                </a:solidFill>
              </a:rPr>
              <a:t>OF THESE SATELLITES </a:t>
            </a:r>
            <a:endParaRPr b="1">
              <a:solidFill>
                <a:srgbClr val="FFFFFF"/>
              </a:solidFill>
            </a:endParaRPr>
          </a:p>
        </p:txBody>
      </p:sp>
      <p:sp>
        <p:nvSpPr>
          <p:cNvPr id="258" name="Google Shape;258;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9" name="Google Shape;259;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solidFill>
                  <a:srgbClr val="FFFFFF"/>
                </a:solidFill>
              </a:rPr>
              <a:t>IT IS VERY DIFFICULT TO REPLACE ANY DAMAGED PARTS BEACAUSE THE REPAIR IN SPACE COSTS MUCH HIGHER THAN THE DAMAGED PAYLOAD</a:t>
            </a:r>
            <a:endParaRPr b="1">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21"/>
          <p:cNvSpPr txBox="1"/>
          <p:nvPr>
            <p:ph type="title"/>
          </p:nvPr>
        </p:nvSpPr>
        <p:spPr>
          <a:xfrm>
            <a:off x="1894200" y="4057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65" name="Google Shape;265;p21"/>
          <p:cNvSpPr txBox="1"/>
          <p:nvPr>
            <p:ph idx="1" type="body"/>
          </p:nvPr>
        </p:nvSpPr>
        <p:spPr>
          <a:xfrm>
            <a:off x="4217900" y="966525"/>
            <a:ext cx="4572000" cy="4050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GB" sz="1600"/>
              <a:t>We Made an </a:t>
            </a:r>
            <a:r>
              <a:rPr b="1" lang="en-GB" sz="1600"/>
              <a:t>Nanosatellite</a:t>
            </a:r>
            <a:r>
              <a:rPr b="1" lang="en-GB" sz="1600"/>
              <a:t> Just Weighing Only  450 grams in weight. And it hosts a variety of sensors such as an Ozone sensor,  Linear Magnetic Flux Density Sensor , and an onboard IMU(inertial </a:t>
            </a:r>
            <a:r>
              <a:rPr b="1" lang="en-GB" sz="1600"/>
              <a:t>Measurement</a:t>
            </a:r>
            <a:r>
              <a:rPr b="1" lang="en-GB" sz="1600"/>
              <a:t> Unit). This can be used to find the level of ozone concentration in the upper Atmosphere and to detect the magnetic flux density around the planet . This Contains an Onboard ESP8266 Microcontroller , Which Manages and Controls Every Aspect of the Satellite From collecting Telemetry data and Relying them back to the ground station , Power Management and Solar Panel Direction. </a:t>
            </a:r>
            <a:endParaRPr b="1"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Block Diagram :</a:t>
            </a:r>
            <a:endParaRPr/>
          </a:p>
          <a:p>
            <a:pPr indent="0" lvl="0" marL="0" rtl="0" algn="l">
              <a:spcBef>
                <a:spcPts val="0"/>
              </a:spcBef>
              <a:spcAft>
                <a:spcPts val="0"/>
              </a:spcAft>
              <a:buNone/>
            </a:pPr>
            <a:r>
              <a:t/>
            </a:r>
            <a:endParaRPr/>
          </a:p>
        </p:txBody>
      </p:sp>
      <p:pic>
        <p:nvPicPr>
          <p:cNvPr id="271" name="Google Shape;271;p22"/>
          <p:cNvPicPr preferRelativeResize="0"/>
          <p:nvPr/>
        </p:nvPicPr>
        <p:blipFill>
          <a:blip r:embed="rId3">
            <a:alphaModFix/>
          </a:blip>
          <a:stretch>
            <a:fillRect/>
          </a:stretch>
        </p:blipFill>
        <p:spPr>
          <a:xfrm>
            <a:off x="351950" y="930963"/>
            <a:ext cx="8081326" cy="4013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23"/>
          <p:cNvSpPr txBox="1"/>
          <p:nvPr>
            <p:ph type="title"/>
          </p:nvPr>
        </p:nvSpPr>
        <p:spPr>
          <a:xfrm>
            <a:off x="1297500" y="393750"/>
            <a:ext cx="3798900" cy="69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Advantages:</a:t>
            </a:r>
            <a:endParaRPr/>
          </a:p>
        </p:txBody>
      </p:sp>
      <p:sp>
        <p:nvSpPr>
          <p:cNvPr id="277" name="Google Shape;277;p23"/>
          <p:cNvSpPr txBox="1"/>
          <p:nvPr>
            <p:ph idx="1" type="body"/>
          </p:nvPr>
        </p:nvSpPr>
        <p:spPr>
          <a:xfrm>
            <a:off x="1297500" y="1086450"/>
            <a:ext cx="7260300" cy="3302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b="1" lang="en-GB" sz="1500"/>
              <a:t>The Launch and Orbit Insertion Cost are Much Lower than the Traditional Satellite Because of the Reduced Size and Weight .</a:t>
            </a:r>
            <a:endParaRPr b="1" sz="1500"/>
          </a:p>
          <a:p>
            <a:pPr indent="-323850" lvl="0" marL="457200" rtl="0" algn="l">
              <a:spcBef>
                <a:spcPts val="0"/>
              </a:spcBef>
              <a:spcAft>
                <a:spcPts val="0"/>
              </a:spcAft>
              <a:buSzPts val="1500"/>
              <a:buChar char="●"/>
            </a:pPr>
            <a:r>
              <a:rPr b="1" lang="en-GB" sz="1500"/>
              <a:t>As it Orbits in the LEO (lower earth orbit ). Various Important Parameters of Our Earth Can be Monitored with simple Sensory Components.</a:t>
            </a:r>
            <a:endParaRPr b="1" sz="1500"/>
          </a:p>
          <a:p>
            <a:pPr indent="-323850" lvl="0" marL="457200" rtl="0" algn="l">
              <a:spcBef>
                <a:spcPts val="0"/>
              </a:spcBef>
              <a:spcAft>
                <a:spcPts val="0"/>
              </a:spcAft>
              <a:buSzPts val="1500"/>
              <a:buChar char="●"/>
            </a:pPr>
            <a:r>
              <a:rPr b="1" lang="en-GB" sz="1500"/>
              <a:t>The Power Consumption of these Nano Satellites are Very  low and they usually ranges </a:t>
            </a:r>
            <a:r>
              <a:rPr b="1" lang="en-GB" sz="1500"/>
              <a:t>between</a:t>
            </a:r>
            <a:r>
              <a:rPr b="1" lang="en-GB" sz="1500"/>
              <a:t> 10 and 50 mA .which means it can survive upto 2 months with its onboard battery even if the solar panel is somehow damaged.</a:t>
            </a:r>
            <a:endParaRPr b="1" sz="1500"/>
          </a:p>
          <a:p>
            <a:pPr indent="-323850" lvl="0" marL="457200" rtl="0" algn="l">
              <a:spcBef>
                <a:spcPts val="0"/>
              </a:spcBef>
              <a:spcAft>
                <a:spcPts val="0"/>
              </a:spcAft>
              <a:buSzPts val="1500"/>
              <a:buChar char="●"/>
            </a:pPr>
            <a:r>
              <a:rPr b="1" lang="en-GB" sz="1500"/>
              <a:t>The Cost of Designing and Fabricating a NanoSatellite is very very less Compared to an Traditional normal Satellite</a:t>
            </a:r>
            <a:endParaRPr b="1" sz="1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24"/>
          <p:cNvSpPr txBox="1"/>
          <p:nvPr>
            <p:ph type="title"/>
          </p:nvPr>
        </p:nvSpPr>
        <p:spPr>
          <a:xfrm>
            <a:off x="1297500" y="393750"/>
            <a:ext cx="48105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Application in Various Domains</a:t>
            </a:r>
            <a:endParaRPr/>
          </a:p>
        </p:txBody>
      </p:sp>
      <p:sp>
        <p:nvSpPr>
          <p:cNvPr id="283" name="Google Shape;283;p24"/>
          <p:cNvSpPr txBox="1"/>
          <p:nvPr>
            <p:ph idx="1" type="body"/>
          </p:nvPr>
        </p:nvSpPr>
        <p:spPr>
          <a:xfrm>
            <a:off x="1297500" y="1363475"/>
            <a:ext cx="7371000" cy="3024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Weather forecasting and monitoring :</a:t>
            </a:r>
            <a:endParaRPr/>
          </a:p>
          <a:p>
            <a:pPr indent="0" lvl="0" marL="914400" rtl="0" algn="l">
              <a:spcBef>
                <a:spcPts val="1600"/>
              </a:spcBef>
              <a:spcAft>
                <a:spcPts val="0"/>
              </a:spcAft>
              <a:buNone/>
            </a:pPr>
            <a:r>
              <a:rPr lang="en-GB"/>
              <a:t>Lot of Nanosatellites combined together to form an weather monitoring cluster which will cover more surface area and so the prediction model will be more precise than traditional satellite  </a:t>
            </a:r>
            <a:endParaRPr/>
          </a:p>
          <a:p>
            <a:pPr indent="-311150" lvl="0" marL="457200" rtl="0" algn="l">
              <a:spcBef>
                <a:spcPts val="1600"/>
              </a:spcBef>
              <a:spcAft>
                <a:spcPts val="0"/>
              </a:spcAft>
              <a:buSzPts val="1300"/>
              <a:buChar char="●"/>
            </a:pPr>
            <a:r>
              <a:rPr lang="en-GB"/>
              <a:t>Telecommunication : </a:t>
            </a:r>
            <a:endParaRPr/>
          </a:p>
          <a:p>
            <a:pPr indent="-298450" lvl="1" marL="914400" rtl="0" algn="l">
              <a:spcBef>
                <a:spcPts val="0"/>
              </a:spcBef>
              <a:spcAft>
                <a:spcPts val="0"/>
              </a:spcAft>
              <a:buSzPts val="1100"/>
              <a:buChar char="○"/>
            </a:pPr>
            <a:r>
              <a:rPr lang="en-GB"/>
              <a:t>These Cluster can be used to rely data from one place to another , thus effectively acting as an replacement for internet relay. </a:t>
            </a:r>
            <a:endParaRPr/>
          </a:p>
          <a:p>
            <a:pPr indent="-298450" lvl="1" marL="914400" rtl="0" algn="l">
              <a:spcBef>
                <a:spcPts val="0"/>
              </a:spcBef>
              <a:spcAft>
                <a:spcPts val="0"/>
              </a:spcAft>
              <a:buSzPts val="1100"/>
              <a:buChar char="○"/>
            </a:pPr>
            <a:r>
              <a:rPr lang="en-GB"/>
              <a:t>Ex : Starlink Satellite constellation developed by SpaceX.</a:t>
            </a:r>
            <a:endParaRPr/>
          </a:p>
          <a:p>
            <a:pPr indent="0" lvl="0" marL="914400" rtl="0" algn="l">
              <a:spcBef>
                <a:spcPts val="1600"/>
              </a:spcBef>
              <a:spcAft>
                <a:spcPts val="0"/>
              </a:spcAft>
              <a:buNone/>
            </a:pPr>
            <a:r>
              <a:rPr lang="en-GB"/>
              <a:t> </a:t>
            </a:r>
            <a:endParaRPr/>
          </a:p>
          <a:p>
            <a:pPr indent="0" lvl="0" marL="0" rtl="0" algn="l">
              <a:spcBef>
                <a:spcPts val="1600"/>
              </a:spcBef>
              <a:spcAft>
                <a:spcPts val="0"/>
              </a:spcAft>
              <a:buNone/>
            </a:pPr>
            <a:r>
              <a:rPr lang="en-GB"/>
              <a:t> </a:t>
            </a:r>
            <a:endParaRPr/>
          </a:p>
          <a:p>
            <a:pPr indent="0" lvl="0" marL="91440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25"/>
          <p:cNvSpPr txBox="1"/>
          <p:nvPr>
            <p:ph type="title"/>
          </p:nvPr>
        </p:nvSpPr>
        <p:spPr>
          <a:xfrm>
            <a:off x="3040350" y="222555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400"/>
              <a:t>Thank you!</a:t>
            </a:r>
            <a:endParaRPr sz="34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